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sldIdLst>
    <p:sldId id="256" r:id="rId5"/>
    <p:sldId id="260" r:id="rId6"/>
    <p:sldId id="266" r:id="rId7"/>
    <p:sldId id="264" r:id="rId8"/>
    <p:sldId id="261" r:id="rId9"/>
    <p:sldId id="265" r:id="rId10"/>
    <p:sldId id="276" r:id="rId11"/>
    <p:sldId id="262" r:id="rId12"/>
    <p:sldId id="257" r:id="rId13"/>
    <p:sldId id="283" r:id="rId14"/>
    <p:sldId id="284" r:id="rId15"/>
    <p:sldId id="285" r:id="rId16"/>
    <p:sldId id="267" r:id="rId17"/>
    <p:sldId id="268" r:id="rId18"/>
    <p:sldId id="269" r:id="rId19"/>
    <p:sldId id="273" r:id="rId20"/>
    <p:sldId id="279" r:id="rId21"/>
    <p:sldId id="277" r:id="rId22"/>
    <p:sldId id="278" r:id="rId23"/>
    <p:sldId id="275" r:id="rId2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4F0"/>
    <a:srgbClr val="CFC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C5BC0D-7638-42E3-8532-053796857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F559D40-4FBD-47F5-B231-3C0419C0A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AC80F2-8CAA-461A-8649-9EF4E3C6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466ADF-BA9E-4071-908C-2AF436AA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D6DC44-022F-4810-90C0-3350314E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939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C16B06-90B2-4AF9-B0EF-0ED633D1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C6BE188-4108-4854-BCBB-02EF9F113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EAE4AF-8C91-498C-9BE5-24F3B343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3871D1-BFC4-45C4-9357-DE67EB6E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CA2CD3-15AD-410D-9E16-931D2C7A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43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D6BD74C-D185-45A8-A803-D6810761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6A3D167-36B5-41BD-B74B-DBDC50AF7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A0BE717-E1C0-4B44-9D91-2CC5E7A6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B7D673-9A26-455F-9397-4D306F79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9E7761-60C5-486E-B68F-799759E2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687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3BE2C2-EB80-48AE-BEC1-D7AE89E3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E56BB3-743A-4D93-AAC2-04C659B78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C38CFF-8B9B-494A-9E9C-826E9FAF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3061D57-F784-453A-B2F0-01432E40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0880F4-0B99-4AFC-81E8-004327FF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028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8C0314-43E8-475A-A61D-4B845636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C7449C-1CA3-4A84-AA02-8F1BC72CD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A2C6A03-F56E-417B-890B-5775B3D2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3354B9-D8D9-471B-856F-D921CD58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BD84EB-0FB9-4F16-8585-C3FFA219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020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B7BF2-50B4-42AF-8B22-6EAD2AEB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FBA666-666F-4DF9-9161-001CB8806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ECA6259-3909-479A-96F2-2152C58F4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D65BAFE-467D-4C68-AB9E-C755DF17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B097EE1-6AB8-4CD9-82F1-CB8B3302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6E61E0D-A8BD-4474-9C9E-5083B02E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73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FD98DF-4BF8-414F-9093-0D5609072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DA40BD-B112-447E-8577-273E70430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7301AB-928A-42FC-AA8F-9FF64E2D7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A5CEE67-9028-40B8-BE51-EA9DA37BF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7B560E2-18CF-413F-BE64-29FCA9DA6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E1C8287-D88C-47A4-B8F0-1049AACB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DE47425-9437-49B9-9AE1-099C0CE9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0B7E90B-3D50-45E7-9017-02041E40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892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B93F87-C5F3-43DA-B358-C7D7C1E6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EA9763-A94D-454E-90D0-7CF4F92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0978C6-EF69-4B55-942C-3BCB609F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9A8A03-2B3F-44E3-A62C-E4C2BA8C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435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2377220-229D-41E2-A412-56BE37C7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FE9E77-B312-4886-BCD3-AA774FB9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2BBB76-15E0-4692-AB48-5908027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980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CF2B91-FAE5-4051-996F-038B2467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B80DC6-0150-45BD-8C14-838ACF937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820CA00-8B8C-44C3-ACFD-C1ED94640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979DE32-C27C-44C1-9E3E-D7204472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90F5549-624E-4AFE-B9B2-0CC4C457E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BE400A3-4A62-4319-A1B9-CC5B8371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53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36B04D-7DB8-4044-95ED-F014D737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DDAA63F-2612-4BF6-AE32-E0A7284A7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3DB3EBB-C3E4-4D37-AD5B-626F94CAB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8238A8-6233-4F46-989B-C25927D41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1F0AD08-DC1F-4FF3-9E6F-A232B6FB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95572D2-938B-4F63-93F7-D0F1AC64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426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43693B1-5406-49F3-8E6E-A1781D52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78B8129-04F0-45C1-B1CE-5D45C0BC2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5F9B5F-E75F-4177-AC18-4CDB3606D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2585C4-E3FF-4ABF-BF15-1C4116E76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AD5BA5-7268-4891-86E2-BF8C0A51F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6BDE41-E28C-476C-AB8C-F2316FCC5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628" y="-526373"/>
            <a:ext cx="4205629" cy="41697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sz="4400" dirty="0">
                <a:latin typeface="+mn-lt"/>
              </a:rPr>
              <a:t>Vilho Lampi</a:t>
            </a:r>
            <a:br>
              <a:rPr lang="en-US" sz="4400" b="1" dirty="0">
                <a:latin typeface="+mn-lt"/>
              </a:rPr>
            </a:br>
            <a:r>
              <a:rPr lang="en-US" sz="3600" b="1" dirty="0">
                <a:latin typeface="+mn-lt"/>
              </a:rPr>
              <a:t>- </a:t>
            </a:r>
            <a:r>
              <a:rPr lang="en-US" sz="3600" i="1" dirty="0" err="1">
                <a:latin typeface="+mn-lt"/>
              </a:rPr>
              <a:t>Lakeuden</a:t>
            </a:r>
            <a:r>
              <a:rPr lang="en-US" sz="3600" i="1" dirty="0">
                <a:latin typeface="+mn-lt"/>
              </a:rPr>
              <a:t> Van Gogh</a:t>
            </a:r>
            <a:endParaRPr lang="fi-FI" sz="3600" dirty="0">
              <a:latin typeface="+mn-l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86E9A9-DF51-41DF-8037-F63B5C5E8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434" y="3817768"/>
            <a:ext cx="3710018" cy="915561"/>
          </a:xfrm>
        </p:spPr>
        <p:txBody>
          <a:bodyPr>
            <a:normAutofit/>
          </a:bodyPr>
          <a:lstStyle/>
          <a:p>
            <a:r>
              <a:rPr lang="fi-FI" dirty="0"/>
              <a:t>1898-1936</a:t>
            </a:r>
          </a:p>
          <a:p>
            <a:r>
              <a:rPr lang="fi-FI" sz="1200" dirty="0"/>
              <a:t>Kuva: </a:t>
            </a:r>
            <a:r>
              <a:rPr lang="fi-FI" sz="1200" dirty="0" err="1"/>
              <a:t>PekkaTörmä</a:t>
            </a:r>
            <a:endParaRPr lang="fi-FI" sz="1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AE9567A-A4E7-429F-AB37-2641963CDA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  <p:pic>
        <p:nvPicPr>
          <p:cNvPr id="4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01E98E9-0A91-498C-A60B-3829F521B4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08.45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760" y="50474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04364-5671-449A-9CE3-5E2C14E5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827" y="624110"/>
            <a:ext cx="5021516" cy="1280890"/>
          </a:xfrm>
        </p:spPr>
        <p:txBody>
          <a:bodyPr>
            <a:normAutofit/>
          </a:bodyPr>
          <a:lstStyle/>
          <a:p>
            <a:r>
              <a:rPr lang="fi-FI" dirty="0"/>
              <a:t>Työvaiheet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5B79E8-74D0-459F-8EC3-91093F32D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55" y="1558833"/>
            <a:ext cx="4735285" cy="49116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2000" b="1" dirty="0"/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fi-FI" sz="2400" dirty="0"/>
              <a:t>Valitse lähtökohdaksi työskentelyllesi yksi tulostetuista Vilho Lammen teoskuvista.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endParaRPr lang="fi-FI" sz="2400" dirty="0"/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fi-FI" sz="2400" dirty="0"/>
              <a:t>Voit halutessasi leikata teoskuvasta pois osioita. Tällöin tarvitset toisen paperin tai kartongin, jolle liimaat jäljelle jääneet osiot. </a:t>
            </a:r>
          </a:p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>
              <a:lnSpc>
                <a:spcPct val="90000"/>
              </a:lnSpc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b="1" i="1" dirty="0"/>
          </a:p>
        </p:txBody>
      </p:sp>
      <p:pic>
        <p:nvPicPr>
          <p:cNvPr id="1027" name="A20F4BE0-1D4B-4C62-A92C-55CB9E3DF88B">
            <a:extLst>
              <a:ext uri="{FF2B5EF4-FFF2-40B4-BE49-F238E27FC236}">
                <a16:creationId xmlns:a16="http://schemas.microsoft.com/office/drawing/2014/main" id="{37F14584-61E6-4A40-A613-3BB1CCA2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8" y="3566162"/>
            <a:ext cx="3556972" cy="266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CDD8EC8-358F-4DE1-8604-C6A2356C7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8" y="624109"/>
            <a:ext cx="3556972" cy="26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5B79E8-74D0-459F-8EC3-91093F32D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80" y="882558"/>
            <a:ext cx="5182188" cy="491163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2000" b="1" dirty="0"/>
          </a:p>
          <a:p>
            <a:pPr marL="0" indent="0">
              <a:lnSpc>
                <a:spcPct val="90000"/>
              </a:lnSpc>
              <a:buNone/>
            </a:pPr>
            <a:endParaRPr lang="fi-FI" sz="2000" b="1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r>
              <a:rPr lang="fi-FI" sz="2400" dirty="0"/>
              <a:t>Suunnittele, mitä haluat lisätä teokseen. Voit leikata lisättäviä osioita aikakauslehdistä, muista teoskuvista tai piirtää niitä itse.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endParaRPr lang="fi-FI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endParaRPr lang="fi-FI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endParaRPr lang="fi-FI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endParaRPr lang="fi-FI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endParaRPr lang="fi-FI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3"/>
            </a:pPr>
            <a:r>
              <a:rPr lang="fi-FI" sz="2400" dirty="0"/>
              <a:t>Liimaa osiot teokseesi.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 startAt="3"/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>
              <a:lnSpc>
                <a:spcPct val="90000"/>
              </a:lnSpc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b="1" i="1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A7CE703-590B-4E62-90D3-62FE3261C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3" y="293222"/>
            <a:ext cx="2895600" cy="2171700"/>
          </a:xfrm>
          <a:prstGeom prst="rect">
            <a:avLst/>
          </a:prstGeom>
        </p:spPr>
      </p:pic>
      <p:pic>
        <p:nvPicPr>
          <p:cNvPr id="1026" name="35394E3F-A964-454E-82F7-FAA032C28F88">
            <a:extLst>
              <a:ext uri="{FF2B5EF4-FFF2-40B4-BE49-F238E27FC236}">
                <a16:creationId xmlns:a16="http://schemas.microsoft.com/office/drawing/2014/main" id="{3538BA26-F4E4-4230-9F31-B40E2D066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3" y="1665900"/>
            <a:ext cx="2895599" cy="217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CFA80C8-6D6F-4B7B-83E7-0969DF2C3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5623" y="4264394"/>
            <a:ext cx="3308788" cy="23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0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5B79E8-74D0-459F-8EC3-91093F32D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55" y="1558833"/>
            <a:ext cx="4072345" cy="49116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2000" b="1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5"/>
            </a:pPr>
            <a:r>
              <a:rPr lang="fi-FI" sz="2400" dirty="0"/>
              <a:t>Väritä teoksesi puuväreillä ja tusseilla.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 startAt="5"/>
            </a:pPr>
            <a:endParaRPr lang="fi-FI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 startAt="5"/>
            </a:pPr>
            <a:r>
              <a:rPr lang="fi-FI" sz="2400" dirty="0"/>
              <a:t>Jokainen voi lopuksi kertoa teoksestaan toisille ja jakaa elämäntarinoita ja muistoja.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 startAt="5"/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>
              <a:lnSpc>
                <a:spcPct val="90000"/>
              </a:lnSpc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b="1" i="1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836459D-3C71-45B9-A72D-4E00C00A2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33" y="1071562"/>
            <a:ext cx="6286499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sisä, lattia, huone&#10;&#10;Kuvaus luotu automaattisesti">
            <a:extLst>
              <a:ext uri="{FF2B5EF4-FFF2-40B4-BE49-F238E27FC236}">
                <a16:creationId xmlns:a16="http://schemas.microsoft.com/office/drawing/2014/main" id="{3AD574EE-89FB-4510-B57A-F0658BA3C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1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39E1A7C-8ED6-4A09-B556-2EC97FF63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51" y="0"/>
            <a:ext cx="5987551" cy="68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0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E6DD043C-EFD9-4122-86CA-F16C82076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6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hreä&#10;&#10;Kuvaus luotu automaattisesti">
            <a:extLst>
              <a:ext uri="{FF2B5EF4-FFF2-40B4-BE49-F238E27FC236}">
                <a16:creationId xmlns:a16="http://schemas.microsoft.com/office/drawing/2014/main" id="{81C0B549-8CBB-4BCB-A506-938937D5B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67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ulko&#10;&#10;Kuvaus luotu automaattisesti">
            <a:extLst>
              <a:ext uri="{FF2B5EF4-FFF2-40B4-BE49-F238E27FC236}">
                <a16:creationId xmlns:a16="http://schemas.microsoft.com/office/drawing/2014/main" id="{FB94BA85-25DE-4EC9-A369-95FAB47A8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DD11BB6-FFE4-489C-93BA-2869F4A44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7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ho, ulko, rehevä&#10;&#10;Kuvaus luotu automaattisesti">
            <a:extLst>
              <a:ext uri="{FF2B5EF4-FFF2-40B4-BE49-F238E27FC236}">
                <a16:creationId xmlns:a16="http://schemas.microsoft.com/office/drawing/2014/main" id="{5D0ED5AA-28CA-4718-B632-F0AC64FE0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7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8F8739C2-9FAA-47A6-98D4-878BA2DEFFB0}"/>
              </a:ext>
            </a:extLst>
          </p:cNvPr>
          <p:cNvSpPr txBox="1"/>
          <p:nvPr/>
        </p:nvSpPr>
        <p:spPr>
          <a:xfrm>
            <a:off x="1898690" y="844510"/>
            <a:ext cx="3710018" cy="4169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Kuva 4" descr="Kuva, joka sisältää kohteen teksti, vesi, kirja, ulko&#10;&#10;Kuvaus luotu automaattisesti">
            <a:extLst>
              <a:ext uri="{FF2B5EF4-FFF2-40B4-BE49-F238E27FC236}">
                <a16:creationId xmlns:a16="http://schemas.microsoft.com/office/drawing/2014/main" id="{03D7F244-F12B-4857-8976-298AFC70B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43E8BA9-EEF4-4E18-9223-A36C59496DD5}"/>
              </a:ext>
            </a:extLst>
          </p:cNvPr>
          <p:cNvSpPr txBox="1"/>
          <p:nvPr/>
        </p:nvSpPr>
        <p:spPr>
          <a:xfrm>
            <a:off x="504512" y="5715013"/>
            <a:ext cx="376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Siltatanssit, </a:t>
            </a:r>
            <a:r>
              <a:rPr lang="fi-FI" sz="2000" dirty="0"/>
              <a:t>1930 </a:t>
            </a:r>
          </a:p>
          <a:p>
            <a:r>
              <a:rPr lang="fi-FI" sz="2000" dirty="0"/>
              <a:t>Öljyväri vanerille</a:t>
            </a:r>
          </a:p>
          <a:p>
            <a:r>
              <a:rPr lang="fi-FI" sz="2000" dirty="0"/>
              <a:t>116,3 x 137,3 cm</a:t>
            </a:r>
          </a:p>
        </p:txBody>
      </p:sp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419FC73-BE29-491E-A95A-F4FDBCF3C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0141" y="6013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12FD6354-0A6C-4E67-89CB-DF9D739575F6}"/>
              </a:ext>
            </a:extLst>
          </p:cNvPr>
          <p:cNvSpPr/>
          <p:nvPr/>
        </p:nvSpPr>
        <p:spPr>
          <a:xfrm>
            <a:off x="1327053" y="557962"/>
            <a:ext cx="925576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Kuvat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1:  Pekka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Törmä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2-19: Oulun Taidemuseo, Mika Friman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Tulostuskuvien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teostiedot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13: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Tyttö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sohvalla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1930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vanerille</a:t>
            </a:r>
            <a:r>
              <a:rPr lang="fi-FI" dirty="0"/>
              <a:t> 50,1 x 58,7 cm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14: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Onnenpoika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asetelma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1933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vanerilevylle</a:t>
            </a:r>
            <a:r>
              <a:rPr lang="fi-FI" dirty="0"/>
              <a:t> 67 x 57,5 cm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15: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Keinutuoli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1934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/>
              <a:t>40,1 x 47,2 cm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16: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Viljamakasiini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1929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/>
              <a:t>74,2 x 81,1 cm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17: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Meijeritie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1930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vanerille</a:t>
            </a:r>
            <a:r>
              <a:rPr lang="fi-FI" dirty="0"/>
              <a:t> 46,5 x 61 cm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Nukkuva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tyttö,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1932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pohjustamattomalle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76,2 x 91,2 cm 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21: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Maisema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1932</a:t>
            </a:r>
            <a:r>
              <a:rPr lang="fi-FI" dirty="0"/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Öljyväri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vanerille</a:t>
            </a:r>
            <a:r>
              <a:rPr lang="fi-FI" dirty="0"/>
              <a:t> 36,5 x 46,5 cm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Kirjallisuus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Junttila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Marja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toim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1998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Vilho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Lampi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1898-1936. Ars Nordica.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Osakeyhtiö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Kaleva. Oulu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2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62A8124E-B573-4032-92E1-C670F76B0BAB}"/>
              </a:ext>
            </a:extLst>
          </p:cNvPr>
          <p:cNvSpPr txBox="1"/>
          <p:nvPr/>
        </p:nvSpPr>
        <p:spPr>
          <a:xfrm>
            <a:off x="323576" y="4848282"/>
            <a:ext cx="34184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sz="2000" b="1" dirty="0"/>
              <a:t>Pihapiiri Limingasta, </a:t>
            </a:r>
            <a:r>
              <a:rPr lang="fi-FI" sz="2000" dirty="0"/>
              <a:t>1923</a:t>
            </a:r>
          </a:p>
          <a:p>
            <a:r>
              <a:rPr lang="fi-FI" sz="2000" dirty="0"/>
              <a:t>Öljyväri massiivipuulle ja säkkikankaalle</a:t>
            </a:r>
          </a:p>
          <a:p>
            <a:r>
              <a:rPr lang="fi-FI" sz="2000" dirty="0"/>
              <a:t>136,5 x 108,0 cm </a:t>
            </a:r>
          </a:p>
          <a:p>
            <a:endParaRPr lang="fi-FI" sz="2000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r>
              <a:rPr lang="fi-FI" dirty="0">
                <a:solidFill>
                  <a:schemeClr val="bg1"/>
                </a:solidFill>
              </a:rPr>
              <a:t>Käyttöoikeus: Oulun Taidemuseo</a:t>
            </a:r>
          </a:p>
        </p:txBody>
      </p:sp>
      <p:pic>
        <p:nvPicPr>
          <p:cNvPr id="11" name="Kuva 10" descr="Kuva, joka sisältää kohteen teksti, sisä, vanha, huonekalu&#10;&#10;Kuvaus luotu automaattisesti">
            <a:extLst>
              <a:ext uri="{FF2B5EF4-FFF2-40B4-BE49-F238E27FC236}">
                <a16:creationId xmlns:a16="http://schemas.microsoft.com/office/drawing/2014/main" id="{8C46D546-D518-4BBC-B476-E68F11990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66" y="81169"/>
            <a:ext cx="8288009" cy="6557546"/>
          </a:xfrm>
          <a:prstGeom prst="rect">
            <a:avLst/>
          </a:prstGeom>
        </p:spPr>
      </p:pic>
      <p:pic>
        <p:nvPicPr>
          <p:cNvPr id="1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4952604-FE78-4E6F-AD4E-918E44F0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759" y="6151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72CFCBB-246C-4796-B948-7522A819C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7" y="6062860"/>
            <a:ext cx="487363" cy="487363"/>
          </a:xfrm>
          <a:prstGeom prst="rect">
            <a:avLst/>
          </a:prstGeom>
        </p:spPr>
      </p:pic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1682A1D-F5DB-4271-BA4D-E156E9E47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78" y="307777"/>
            <a:ext cx="4658165" cy="533490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4E63A29-7A49-4DBD-9132-99F378CF8552}"/>
              </a:ext>
            </a:extLst>
          </p:cNvPr>
          <p:cNvSpPr txBox="1"/>
          <p:nvPr/>
        </p:nvSpPr>
        <p:spPr>
          <a:xfrm>
            <a:off x="6926678" y="5842337"/>
            <a:ext cx="3974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Onnenpoika –asetelma, </a:t>
            </a:r>
            <a:r>
              <a:rPr lang="fi-FI" sz="2000" dirty="0"/>
              <a:t>1933 Öljyväri vanerilevylle</a:t>
            </a:r>
          </a:p>
          <a:p>
            <a:r>
              <a:rPr lang="fi-FI" sz="2000" dirty="0"/>
              <a:t>67 x 57,5 cm</a:t>
            </a:r>
          </a:p>
        </p:txBody>
      </p:sp>
      <p:pic>
        <p:nvPicPr>
          <p:cNvPr id="3" name="Kuva 2" descr="Kuva, joka sisältää kohteen teksti, maalaus, pistooli&#10;&#10;Kuvaus luotu automaattisesti">
            <a:extLst>
              <a:ext uri="{FF2B5EF4-FFF2-40B4-BE49-F238E27FC236}">
                <a16:creationId xmlns:a16="http://schemas.microsoft.com/office/drawing/2014/main" id="{7477601E-A57E-462C-8637-64809EDCE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9" y="307777"/>
            <a:ext cx="5608997" cy="448056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65173B0-F978-4031-888B-DCAE712AF780}"/>
              </a:ext>
            </a:extLst>
          </p:cNvPr>
          <p:cNvSpPr txBox="1"/>
          <p:nvPr/>
        </p:nvSpPr>
        <p:spPr>
          <a:xfrm>
            <a:off x="633029" y="4982258"/>
            <a:ext cx="5608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Maisema</a:t>
            </a:r>
            <a:r>
              <a:rPr lang="fi-FI" sz="2000" dirty="0"/>
              <a:t>, 1923 </a:t>
            </a:r>
          </a:p>
          <a:p>
            <a:r>
              <a:rPr lang="fi-FI" sz="2000" dirty="0"/>
              <a:t>Öljyväri kankaalle </a:t>
            </a:r>
          </a:p>
          <a:p>
            <a:r>
              <a:rPr lang="fi-FI" sz="2000" dirty="0"/>
              <a:t>32,2 x 41,1 cm</a:t>
            </a:r>
          </a:p>
        </p:txBody>
      </p:sp>
    </p:spTree>
    <p:extLst>
      <p:ext uri="{BB962C8B-B14F-4D97-AF65-F5344CB8AC3E}">
        <p14:creationId xmlns:p14="http://schemas.microsoft.com/office/powerpoint/2010/main" val="176823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BE791F74-9FED-4B72-9431-916C8FDC6365}"/>
              </a:ext>
            </a:extLst>
          </p:cNvPr>
          <p:cNvSpPr txBox="1"/>
          <p:nvPr/>
        </p:nvSpPr>
        <p:spPr>
          <a:xfrm>
            <a:off x="9395079" y="4475741"/>
            <a:ext cx="2796921" cy="1062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sz="2000" b="1" dirty="0"/>
              <a:t>Omakuva, </a:t>
            </a:r>
            <a:r>
              <a:rPr lang="fi-FI" sz="2000" dirty="0"/>
              <a:t>1929</a:t>
            </a:r>
          </a:p>
          <a:p>
            <a:pPr lvl="0"/>
            <a:r>
              <a:rPr lang="fi-FI" sz="2000" dirty="0"/>
              <a:t>Öljyväri vaneripuulle 120,0 x 127,4 cm</a:t>
            </a: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B985263-F15D-44BD-BCB5-697CD95BE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7105" y="6062558"/>
            <a:ext cx="487363" cy="48736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F8CB48C-926D-453A-8F34-6A8EB7FE1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82" y="321848"/>
            <a:ext cx="5680900" cy="3922194"/>
          </a:xfrm>
          <a:prstGeom prst="rect">
            <a:avLst/>
          </a:prstGeom>
        </p:spPr>
      </p:pic>
      <p:pic>
        <p:nvPicPr>
          <p:cNvPr id="3" name="Kuva 2" descr="Kuva, joka sisältää kohteen puu, kasvi&#10;&#10;Kuvaus luotu automaattisesti">
            <a:extLst>
              <a:ext uri="{FF2B5EF4-FFF2-40B4-BE49-F238E27FC236}">
                <a16:creationId xmlns:a16="http://schemas.microsoft.com/office/drawing/2014/main" id="{F0CF2E01-5D64-4BE7-9CD8-C94F6B7A4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7" y="1513909"/>
            <a:ext cx="5198625" cy="402474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8A0B442-6323-4583-81A6-F45270553E4B}"/>
              </a:ext>
            </a:extLst>
          </p:cNvPr>
          <p:cNvSpPr txBox="1"/>
          <p:nvPr/>
        </p:nvSpPr>
        <p:spPr>
          <a:xfrm>
            <a:off x="468317" y="5683141"/>
            <a:ext cx="2643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Jokimaisema</a:t>
            </a:r>
            <a:r>
              <a:rPr lang="fi-FI" sz="2000" dirty="0"/>
              <a:t>, 1934  </a:t>
            </a:r>
          </a:p>
          <a:p>
            <a:r>
              <a:rPr lang="fi-FI" sz="2000" dirty="0"/>
              <a:t>Öljyväri vanerille </a:t>
            </a:r>
          </a:p>
          <a:p>
            <a:r>
              <a:rPr lang="fi-FI" sz="2000" dirty="0"/>
              <a:t>36,8 x 48 cm</a:t>
            </a:r>
          </a:p>
        </p:txBody>
      </p:sp>
    </p:spTree>
    <p:extLst>
      <p:ext uri="{BB962C8B-B14F-4D97-AF65-F5344CB8AC3E}">
        <p14:creationId xmlns:p14="http://schemas.microsoft.com/office/powerpoint/2010/main" val="52931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19FA3208-1C48-48E8-B8CA-22FD57F0F624}"/>
              </a:ext>
            </a:extLst>
          </p:cNvPr>
          <p:cNvSpPr txBox="1"/>
          <p:nvPr/>
        </p:nvSpPr>
        <p:spPr>
          <a:xfrm>
            <a:off x="8324602" y="935646"/>
            <a:ext cx="3181597" cy="3841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A53010"/>
              </a:buClr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Kuva 6" descr="Kuva, joka sisältää kohteen kasvi, puu&#10;&#10;Kuvaus luotu automaattisesti">
            <a:extLst>
              <a:ext uri="{FF2B5EF4-FFF2-40B4-BE49-F238E27FC236}">
                <a16:creationId xmlns:a16="http://schemas.microsoft.com/office/drawing/2014/main" id="{6C7277A9-E377-49AD-9802-92610CB38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17" y="197551"/>
            <a:ext cx="4288686" cy="544275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81E524C-066D-48C5-A0BD-4D94C6F2FA96}"/>
              </a:ext>
            </a:extLst>
          </p:cNvPr>
          <p:cNvSpPr txBox="1"/>
          <p:nvPr/>
        </p:nvSpPr>
        <p:spPr>
          <a:xfrm>
            <a:off x="1302217" y="5737119"/>
            <a:ext cx="45781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Raita,</a:t>
            </a:r>
            <a:r>
              <a:rPr lang="fi-FI" sz="2000" dirty="0"/>
              <a:t> 1925 </a:t>
            </a:r>
          </a:p>
          <a:p>
            <a:r>
              <a:rPr lang="fi-FI" sz="2000" dirty="0"/>
              <a:t>Vesiväri paperille  </a:t>
            </a:r>
          </a:p>
          <a:p>
            <a:r>
              <a:rPr lang="fi-FI" sz="2000" dirty="0"/>
              <a:t>85,1x 108,0 cm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D6F588C-B0CA-4401-9832-818224AA7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44" y="197551"/>
            <a:ext cx="4106202" cy="5448033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8464526E-9012-461B-8766-E03B9EC2C610}"/>
              </a:ext>
            </a:extLst>
          </p:cNvPr>
          <p:cNvSpPr txBox="1"/>
          <p:nvPr/>
        </p:nvSpPr>
        <p:spPr>
          <a:xfrm>
            <a:off x="7111244" y="5741365"/>
            <a:ext cx="5486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Asetelma,</a:t>
            </a:r>
            <a:r>
              <a:rPr lang="fi-FI" dirty="0"/>
              <a:t> </a:t>
            </a:r>
            <a:r>
              <a:rPr lang="fi-FI" sz="2000" dirty="0"/>
              <a:t>1926 </a:t>
            </a:r>
          </a:p>
          <a:p>
            <a:r>
              <a:rPr lang="fi-FI" sz="2000" dirty="0"/>
              <a:t>Vesiväri paperille</a:t>
            </a:r>
          </a:p>
          <a:p>
            <a:r>
              <a:rPr lang="fi-FI" sz="2000" dirty="0"/>
              <a:t>81,4 x 108,0 cm</a:t>
            </a:r>
          </a:p>
        </p:txBody>
      </p:sp>
      <p:pic>
        <p:nvPicPr>
          <p:cNvPr id="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22FD9768-80D7-4890-98C4-350EFEF8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7774" y="6005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D81FF66-B6E0-4C17-A04F-F51278FBB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8625" y="277113"/>
            <a:ext cx="9378019" cy="583630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B3175C6-9EE4-4642-85DF-8CD7497CDAD0}"/>
              </a:ext>
            </a:extLst>
          </p:cNvPr>
          <p:cNvSpPr txBox="1"/>
          <p:nvPr/>
        </p:nvSpPr>
        <p:spPr>
          <a:xfrm rot="10800000" flipV="1">
            <a:off x="1568737" y="3301597"/>
            <a:ext cx="2712944" cy="50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E35ACE0-AFA7-4F17-BB7C-F9B5557EBAB3}"/>
              </a:ext>
            </a:extLst>
          </p:cNvPr>
          <p:cNvSpPr/>
          <p:nvPr/>
        </p:nvSpPr>
        <p:spPr>
          <a:xfrm>
            <a:off x="94922" y="4711338"/>
            <a:ext cx="3627120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7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0421E"/>
              </a:buClr>
            </a:pPr>
            <a:r>
              <a:rPr lang="en-US" sz="2000" b="1" dirty="0" err="1"/>
              <a:t>Viljamakasiini</a:t>
            </a:r>
            <a:r>
              <a:rPr lang="en-US" sz="2000" b="1" dirty="0"/>
              <a:t>, </a:t>
            </a:r>
            <a:r>
              <a:rPr lang="en-US" sz="2000" dirty="0"/>
              <a:t>1929 </a:t>
            </a:r>
          </a:p>
          <a:p>
            <a:pPr>
              <a:buClr>
                <a:srgbClr val="D0421E"/>
              </a:buClr>
            </a:pPr>
            <a:r>
              <a:rPr lang="en-US" sz="2000" dirty="0" err="1"/>
              <a:t>Öljyväri</a:t>
            </a:r>
            <a:r>
              <a:rPr lang="en-US" sz="2000" dirty="0"/>
              <a:t> </a:t>
            </a:r>
            <a:r>
              <a:rPr lang="en-US" sz="2000" dirty="0" err="1"/>
              <a:t>vanerille</a:t>
            </a:r>
            <a:r>
              <a:rPr lang="en-US" sz="2000" dirty="0"/>
              <a:t> </a:t>
            </a:r>
          </a:p>
          <a:p>
            <a:pPr>
              <a:buClr>
                <a:srgbClr val="D0421E"/>
              </a:buClr>
            </a:pPr>
            <a:r>
              <a:rPr lang="en-US" sz="2000" dirty="0"/>
              <a:t>74,2 x 81,1 cm</a:t>
            </a: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rgbClr val="D0421E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A6A562B-B58E-43CA-B68F-F72C42A38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356" y="5089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2484B2B3-8010-4D66-A90D-679A01747E9C}"/>
              </a:ext>
            </a:extLst>
          </p:cNvPr>
          <p:cNvSpPr txBox="1"/>
          <p:nvPr/>
        </p:nvSpPr>
        <p:spPr>
          <a:xfrm>
            <a:off x="2989842" y="2586838"/>
            <a:ext cx="3710018" cy="4169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Äidin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haudalla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1935-1936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Öljyväri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haltex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levylle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196,1 x 137,3cm</a:t>
            </a:r>
          </a:p>
        </p:txBody>
      </p:sp>
      <p:pic>
        <p:nvPicPr>
          <p:cNvPr id="3" name="Kuva 2" descr="Kuva, joka sisältää kohteen teksti, henkilö, poseeraaminen&#10;&#10;Kuvaus luotu automaattisesti">
            <a:extLst>
              <a:ext uri="{FF2B5EF4-FFF2-40B4-BE49-F238E27FC236}">
                <a16:creationId xmlns:a16="http://schemas.microsoft.com/office/drawing/2014/main" id="{5A6B5469-7ADA-4C4E-A267-E08AA4FED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6054517" y="293687"/>
            <a:ext cx="5650120" cy="6375814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082CDF6-3430-4030-B6FC-35DC8DF1A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363" y="6069754"/>
            <a:ext cx="487363" cy="48736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CAABC737-DE0C-4256-A50F-29D62AB1F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4" y="292847"/>
            <a:ext cx="4357487" cy="416975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EB53DDFF-9B28-48C1-A068-C687D5684900}"/>
              </a:ext>
            </a:extLst>
          </p:cNvPr>
          <p:cNvSpPr/>
          <p:nvPr/>
        </p:nvSpPr>
        <p:spPr>
          <a:xfrm>
            <a:off x="487364" y="4758344"/>
            <a:ext cx="4833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/>
              <a:t>Sisarukset </a:t>
            </a:r>
            <a:r>
              <a:rPr lang="fi-FI" sz="2000" dirty="0"/>
              <a:t>1934 </a:t>
            </a:r>
          </a:p>
          <a:p>
            <a:r>
              <a:rPr lang="fi-FI" sz="2000" dirty="0"/>
              <a:t>Öljyväri vanerille </a:t>
            </a:r>
          </a:p>
          <a:p>
            <a:r>
              <a:rPr lang="fi-FI" sz="2000" dirty="0"/>
              <a:t>113,0 x 108,0 cm</a:t>
            </a:r>
          </a:p>
        </p:txBody>
      </p:sp>
    </p:spTree>
    <p:extLst>
      <p:ext uri="{BB962C8B-B14F-4D97-AF65-F5344CB8AC3E}">
        <p14:creationId xmlns:p14="http://schemas.microsoft.com/office/powerpoint/2010/main" val="380825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04364-5671-449A-9CE3-5E2C14E5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fi-FI" dirty="0"/>
              <a:t>Kollaasi-työpaja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5B79E8-74D0-459F-8EC3-91093F32D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166" y="2000250"/>
            <a:ext cx="5066419" cy="3920497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2000" dirty="0"/>
              <a:t>Mieti lapsuutesi maisemia sekä paikkoja, joissa olet elämäsi aikana asunut. Mitä muistoja ne sinussa herättävät? Valitse jokin niistä tai toivepaikkasi lähtökohdaksi työskentelyllesi.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dirty="0"/>
              <a:t>Työpajassa tehdään kuvakollaasi, johon voit hyödyntää ohessa olevia Vilho Lammen teoskuvia tulostettuina.</a:t>
            </a:r>
          </a:p>
          <a:p>
            <a:pPr marL="0" indent="0">
              <a:lnSpc>
                <a:spcPct val="90000"/>
              </a:lnSpc>
              <a:buNone/>
            </a:pPr>
            <a:endParaRPr lang="fi-FI" sz="2000" b="1" dirty="0"/>
          </a:p>
          <a:p>
            <a:pPr marL="0" indent="0">
              <a:lnSpc>
                <a:spcPct val="90000"/>
              </a:lnSpc>
              <a:buNone/>
            </a:pPr>
            <a:r>
              <a:rPr lang="fi-FI" sz="2400" b="1" dirty="0"/>
              <a:t>Välineet</a:t>
            </a:r>
            <a:r>
              <a:rPr lang="fi-FI" sz="2400" dirty="0"/>
              <a:t> 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tulostetut teoskuvat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A3 paperia/kartonkia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lyijy- ja värikynät, tussit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sakset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liimapuikko</a:t>
            </a: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>
              <a:lnSpc>
                <a:spcPct val="90000"/>
              </a:lnSpc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endParaRPr lang="fi-FI" sz="1700" b="1" i="1" dirty="0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7741F99-6DAD-4A40-9609-7A13FD668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5009" y="1095185"/>
            <a:ext cx="6858000" cy="46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5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62BDBB7AD857141A312E0D09D7A2FA2" ma:contentTypeVersion="11" ma:contentTypeDescription="Luo uusi asiakirja." ma:contentTypeScope="" ma:versionID="585c1a2ef1303e1c1f1b8ecf8e03fa08">
  <xsd:schema xmlns:xsd="http://www.w3.org/2001/XMLSchema" xmlns:xs="http://www.w3.org/2001/XMLSchema" xmlns:p="http://schemas.microsoft.com/office/2006/metadata/properties" xmlns:ns3="d35b7afe-a14b-4ea4-847d-39cb97d6544a" xmlns:ns4="718a3f67-b392-4129-b2d0-d08c5825683c" targetNamespace="http://schemas.microsoft.com/office/2006/metadata/properties" ma:root="true" ma:fieldsID="9b71608cdb007526c7beb591b9abfa70" ns3:_="" ns4:_="">
    <xsd:import namespace="d35b7afe-a14b-4ea4-847d-39cb97d6544a"/>
    <xsd:import namespace="718a3f67-b392-4129-b2d0-d08c582568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b7afe-a14b-4ea4-847d-39cb97d65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a3f67-b392-4129-b2d0-d08c582568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47BB84-F0E2-4BE3-82B3-C8C1F30E801E}">
  <ds:schemaRefs>
    <ds:schemaRef ds:uri="718a3f67-b392-4129-b2d0-d08c5825683c"/>
    <ds:schemaRef ds:uri="d35b7afe-a14b-4ea4-847d-39cb97d654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2BE847-BC52-4C99-925E-F99CB0D291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402EF1-9CCC-4583-9364-5BD03599C6B9}">
  <ds:schemaRefs>
    <ds:schemaRef ds:uri="http://purl.org/dc/dcmitype/"/>
    <ds:schemaRef ds:uri="718a3f67-b392-4129-b2d0-d08c5825683c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d35b7afe-a14b-4ea4-847d-39cb97d6544a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5603</TotalTime>
  <Words>371</Words>
  <Application>Microsoft Office PowerPoint</Application>
  <PresentationFormat>Laajakuva</PresentationFormat>
  <Paragraphs>103</Paragraphs>
  <Slides>20</Slides>
  <Notes>0</Notes>
  <HiddenSlides>0</HiddenSlides>
  <MMClips>8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Office-teema</vt:lpstr>
      <vt:lpstr>Vilho Lampi - Lakeuden Van Gogh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Kollaasi-työpaja</vt:lpstr>
      <vt:lpstr>Työvaiheet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Vilho Lampi</dc:title>
  <dc:creator>Estabrook Teija</dc:creator>
  <cp:lastModifiedBy>Koivusilta Juri</cp:lastModifiedBy>
  <cp:revision>31</cp:revision>
  <cp:lastPrinted>2021-04-23T10:25:07Z</cp:lastPrinted>
  <dcterms:created xsi:type="dcterms:W3CDTF">2021-03-17T12:43:04Z</dcterms:created>
  <dcterms:modified xsi:type="dcterms:W3CDTF">2023-09-04T07:01:28Z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iteId">
    <vt:lpwstr>5cc89a67-fa29-4356-af5d-f436abc7c21b</vt:lpwstr>
  </property>
  <property fmtid="{D5CDD505-2E9C-101B-9397-08002B2CF9AE}" pid="4" name="MSIP_Label_e7f2b28d-54cf-44b6-aad9-6a2b7fb652a6_Owner">
    <vt:lpwstr>laura.lampinen@ouka.fi</vt:lpwstr>
  </property>
  <property fmtid="{D5CDD505-2E9C-101B-9397-08002B2CF9AE}" pid="5" name="MSIP_Label_e7f2b28d-54cf-44b6-aad9-6a2b7fb652a6_SetDate">
    <vt:lpwstr>2022-01-12T09:24:59Z</vt:lpwstr>
  </property>
  <property fmtid="{D5CDD505-2E9C-101B-9397-08002B2CF9AE}" pid="6" name="MSIP_Label_e7f2b28d-54cf-44b6-aad9-6a2b7fb652a6_Name">
    <vt:lpwstr>e7f2b28d-54cf-44b6-aad9-6a2b7fb652a6</vt:lpwstr>
  </property>
  <property fmtid="{D5CDD505-2E9C-101B-9397-08002B2CF9AE}" pid="7" name="MSIP_Label_e7f2b28d-54cf-44b6-aad9-6a2b7fb652a6_Application">
    <vt:lpwstr>Microsoft Azure Information Protection</vt:lpwstr>
  </property>
  <property fmtid="{D5CDD505-2E9C-101B-9397-08002B2CF9AE}" pid="8" name="MSIP_Label_e7f2b28d-54cf-44b6-aad9-6a2b7fb652a6_ActionId">
    <vt:lpwstr>10fdde9e-4c9c-4ade-bea3-ec190233ef03</vt:lpwstr>
  </property>
  <property fmtid="{D5CDD505-2E9C-101B-9397-08002B2CF9AE}" pid="9" name="MSIP_Label_e7f2b28d-54cf-44b6-aad9-6a2b7fb652a6_Parent">
    <vt:lpwstr>cb8ef749-f464-4495-9b41-5047bcb17145</vt:lpwstr>
  </property>
  <property fmtid="{D5CDD505-2E9C-101B-9397-08002B2CF9AE}" pid="10" name="MSIP_Label_e7f2b28d-54cf-44b6-aad9-6a2b7fb652a6_Extended_MSFT_Method">
    <vt:lpwstr>Automatic</vt:lpwstr>
  </property>
  <property fmtid="{D5CDD505-2E9C-101B-9397-08002B2CF9AE}" pid="11" name="MSIP_Label_e7f2b28d-54cf-44b6-aad9-6a2b7fb652a6_Method">
    <vt:lpwstr>Standard</vt:lpwstr>
  </property>
  <property fmtid="{D5CDD505-2E9C-101B-9397-08002B2CF9AE}" pid="12" name="MSIP_Label_e7f2b28d-54cf-44b6-aad9-6a2b7fb652a6_ContentBits">
    <vt:lpwstr>0</vt:lpwstr>
  </property>
</Properties>
</file>